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5" r:id="rId16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0" Type="http://schemas.openxmlformats.org/officeDocument/2006/relationships/slide" Target="slides/slide4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5" name="Shape 9455"/>
        <p:cNvGrpSpPr/>
        <p:nvPr/>
      </p:nvGrpSpPr>
      <p:grpSpPr>
        <a:xfrm>
          <a:off x="0" y="0"/>
          <a:ext cx="0" cy="0"/>
          <a:chOff x="0" y="0"/>
          <a:chExt cx="0" cy="0"/>
        </a:xfrm>
      </p:grpSpPr>
      <p:sp>
        <p:nvSpPr>
          <p:cNvPr id="9456" name="Google Shape;945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7" name="Google Shape;9457;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40.xml"/></Relationships>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8" name="Shape 9458"/>
        <p:cNvGrpSpPr/>
        <p:nvPr/>
      </p:nvGrpSpPr>
      <p:grpSpPr>
        <a:xfrm>
          <a:off x="0" y="0"/>
          <a:ext cx="0" cy="0"/>
          <a:chOff x="0" y="0"/>
          <a:chExt cx="0" cy="0"/>
        </a:xfrm>
      </p:grpSpPr>
      <p:sp>
        <p:nvSpPr>
          <p:cNvPr id="9459" name="Google Shape;9459;p1470"/>
          <p:cNvSpPr txBox="1"/>
          <p:nvPr/>
        </p:nvSpPr>
        <p:spPr>
          <a:xfrm>
            <a:off x="2895600" y="269875"/>
            <a:ext cx="3505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omic Sans MS"/>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460" name="Google Shape;9460;p1470"/>
          <p:cNvSpPr txBox="1"/>
          <p:nvPr/>
        </p:nvSpPr>
        <p:spPr>
          <a:xfrm>
            <a:off x="685800" y="1447800"/>
            <a:ext cx="7772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omic Sans MS"/>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461" name="Google Shape;9461;p1470"/>
          <p:cNvSpPr txBox="1"/>
          <p:nvPr>
            <p:ph type="title"/>
          </p:nvPr>
        </p:nvSpPr>
        <p:spPr>
          <a:xfrm>
            <a:off x="1219200" y="228600"/>
            <a:ext cx="7010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solidFill>
                  <a:srgbClr val="33CC33"/>
                </a:solidFill>
              </a:rPr>
              <a:t>Plan for the week</a:t>
            </a:r>
            <a:endParaRPr/>
          </a:p>
        </p:txBody>
      </p:sp>
      <p:sp>
        <p:nvSpPr>
          <p:cNvPr id="9462" name="Google Shape;9462;p1470"/>
          <p:cNvSpPr txBox="1"/>
          <p:nvPr>
            <p:ph idx="1" type="body"/>
          </p:nvPr>
        </p:nvSpPr>
        <p:spPr>
          <a:xfrm>
            <a:off x="609600" y="1143000"/>
            <a:ext cx="4114800"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Comic Sans MS"/>
              <a:buChar char="•"/>
            </a:pPr>
            <a:r>
              <a:rPr lang="en-US" sz="2000"/>
              <a:t>Proton Source</a:t>
            </a:r>
            <a:endParaRPr/>
          </a:p>
          <a:p>
            <a:pPr indent="-285750" lvl="1" marL="742950" rtl="0" algn="l">
              <a:spcBef>
                <a:spcPts val="360"/>
              </a:spcBef>
              <a:spcAft>
                <a:spcPts val="0"/>
              </a:spcAft>
              <a:buClr>
                <a:schemeClr val="accent2"/>
              </a:buClr>
              <a:buSzPts val="1800"/>
              <a:buChar char="⮚"/>
            </a:pPr>
            <a:r>
              <a:rPr lang="en-US" sz="1800"/>
              <a:t>Support slip-stacking and work on cogging</a:t>
            </a:r>
            <a:endParaRPr/>
          </a:p>
          <a:p>
            <a:pPr indent="-342900" lvl="0" marL="342900" rtl="0" algn="l">
              <a:spcBef>
                <a:spcPts val="400"/>
              </a:spcBef>
              <a:spcAft>
                <a:spcPts val="0"/>
              </a:spcAft>
              <a:buClr>
                <a:schemeClr val="dk1"/>
              </a:buClr>
              <a:buSzPts val="2000"/>
              <a:buFont typeface="Comic Sans MS"/>
              <a:buChar char="•"/>
            </a:pPr>
            <a:r>
              <a:rPr lang="en-US" sz="2000"/>
              <a:t>Main Injector</a:t>
            </a:r>
            <a:endParaRPr/>
          </a:p>
          <a:p>
            <a:pPr indent="-285750" lvl="1" marL="742950" rtl="0" algn="l">
              <a:spcBef>
                <a:spcPts val="360"/>
              </a:spcBef>
              <a:spcAft>
                <a:spcPts val="0"/>
              </a:spcAft>
              <a:buClr>
                <a:schemeClr val="accent2"/>
              </a:buClr>
              <a:buSzPts val="1800"/>
              <a:buChar char="⮚"/>
            </a:pPr>
            <a:r>
              <a:rPr lang="en-US" sz="1800"/>
              <a:t>2.5 MHz Dampers (pbar)</a:t>
            </a:r>
            <a:endParaRPr/>
          </a:p>
          <a:p>
            <a:pPr indent="-285750" lvl="1" marL="742950" rtl="0" algn="l">
              <a:spcBef>
                <a:spcPts val="360"/>
              </a:spcBef>
              <a:spcAft>
                <a:spcPts val="0"/>
              </a:spcAft>
              <a:buClr>
                <a:schemeClr val="accent2"/>
              </a:buClr>
              <a:buSzPts val="1800"/>
              <a:buChar char="⮚"/>
            </a:pPr>
            <a:r>
              <a:rPr lang="en-US" sz="1800"/>
              <a:t>NuMI</a:t>
            </a:r>
            <a:endParaRPr/>
          </a:p>
          <a:p>
            <a:pPr indent="-228600" lvl="2" marL="1143000" rtl="0" algn="l">
              <a:spcBef>
                <a:spcPts val="320"/>
              </a:spcBef>
              <a:spcAft>
                <a:spcPts val="0"/>
              </a:spcAft>
              <a:buClr>
                <a:srgbClr val="CC0000"/>
              </a:buClr>
              <a:buSzPts val="1600"/>
              <a:buFont typeface="Comic Sans MS"/>
              <a:buChar char="•"/>
            </a:pPr>
            <a:r>
              <a:rPr lang="en-US" sz="1600"/>
              <a:t>Multi-batch slip-stacking</a:t>
            </a:r>
            <a:endParaRPr/>
          </a:p>
          <a:p>
            <a:pPr indent="-285750" lvl="1" marL="742950" rtl="0" algn="l">
              <a:spcBef>
                <a:spcPts val="360"/>
              </a:spcBef>
              <a:spcAft>
                <a:spcPts val="0"/>
              </a:spcAft>
              <a:buClr>
                <a:schemeClr val="accent2"/>
              </a:buClr>
              <a:buSzPts val="1800"/>
              <a:buChar char="⮚"/>
            </a:pPr>
            <a:r>
              <a:rPr lang="en-US" sz="1800"/>
              <a:t>Slip-stacking studies</a:t>
            </a:r>
            <a:endParaRPr/>
          </a:p>
          <a:p>
            <a:pPr indent="-228600" lvl="2" marL="1143000" rtl="0" algn="l">
              <a:spcBef>
                <a:spcPts val="320"/>
              </a:spcBef>
              <a:spcAft>
                <a:spcPts val="0"/>
              </a:spcAft>
              <a:buClr>
                <a:srgbClr val="CC0000"/>
              </a:buClr>
              <a:buSzPts val="1600"/>
              <a:buFont typeface="Comic Sans MS"/>
              <a:buChar char="•"/>
            </a:pPr>
            <a:r>
              <a:rPr lang="en-US" sz="1600"/>
              <a:t>Reduce bunch length and losses</a:t>
            </a:r>
            <a:endParaRPr/>
          </a:p>
          <a:p>
            <a:pPr indent="-228600" lvl="2" marL="1143000" rtl="0" algn="l">
              <a:spcBef>
                <a:spcPts val="320"/>
              </a:spcBef>
              <a:spcAft>
                <a:spcPts val="0"/>
              </a:spcAft>
              <a:buClr>
                <a:srgbClr val="CC0000"/>
              </a:buClr>
              <a:buSzPts val="1600"/>
              <a:buFont typeface="Comic Sans MS"/>
              <a:buChar char="•"/>
            </a:pPr>
            <a:r>
              <a:rPr lang="en-US" sz="1600"/>
              <a:t>Improve bunch rotation</a:t>
            </a:r>
            <a:endParaRPr/>
          </a:p>
          <a:p>
            <a:pPr indent="-285750" lvl="1" marL="742950" rtl="0" algn="l">
              <a:spcBef>
                <a:spcPts val="360"/>
              </a:spcBef>
              <a:spcAft>
                <a:spcPts val="0"/>
              </a:spcAft>
              <a:buClr>
                <a:schemeClr val="accent2"/>
              </a:buClr>
              <a:buSzPts val="1800"/>
              <a:buChar char="⮚"/>
            </a:pPr>
            <a:r>
              <a:rPr lang="en-US" sz="1800"/>
              <a:t>2.5MHz slow acceleration</a:t>
            </a:r>
            <a:endParaRPr/>
          </a:p>
          <a:p>
            <a:pPr indent="-285750" lvl="1" marL="742950" rtl="0" algn="l">
              <a:spcBef>
                <a:spcPts val="360"/>
              </a:spcBef>
              <a:spcAft>
                <a:spcPts val="0"/>
              </a:spcAft>
              <a:buClr>
                <a:schemeClr val="accent2"/>
              </a:buClr>
              <a:buSzPts val="1800"/>
              <a:buChar char="⮚"/>
            </a:pPr>
            <a:r>
              <a:rPr lang="en-US" sz="1800"/>
              <a:t>Mid-level RF upgrade</a:t>
            </a:r>
            <a:endParaRPr/>
          </a:p>
          <a:p>
            <a:pPr indent="-342900" lvl="0" marL="342900" rtl="0" algn="l">
              <a:spcBef>
                <a:spcPts val="400"/>
              </a:spcBef>
              <a:spcAft>
                <a:spcPts val="0"/>
              </a:spcAft>
              <a:buClr>
                <a:schemeClr val="dk1"/>
              </a:buClr>
              <a:buSzPts val="2000"/>
              <a:buFont typeface="Comic Sans MS"/>
              <a:buChar char="•"/>
            </a:pPr>
            <a:r>
              <a:rPr lang="en-US" sz="2000"/>
              <a:t>NuMI</a:t>
            </a:r>
            <a:endParaRPr/>
          </a:p>
          <a:p>
            <a:pPr indent="-285750" lvl="1" marL="742950" rtl="0" algn="l">
              <a:spcBef>
                <a:spcPts val="360"/>
              </a:spcBef>
              <a:spcAft>
                <a:spcPts val="0"/>
              </a:spcAft>
              <a:buClr>
                <a:schemeClr val="accent2"/>
              </a:buClr>
              <a:buSzPts val="1800"/>
              <a:buChar char="⮚"/>
            </a:pPr>
            <a:r>
              <a:rPr lang="en-US" sz="1800"/>
              <a:t>Resume stable operation</a:t>
            </a:r>
            <a:endParaRPr/>
          </a:p>
          <a:p>
            <a:pPr indent="-228600" lvl="2" marL="1143000" rtl="0" algn="l">
              <a:spcBef>
                <a:spcPts val="320"/>
              </a:spcBef>
              <a:spcAft>
                <a:spcPts val="0"/>
              </a:spcAft>
              <a:buClr>
                <a:srgbClr val="CC0000"/>
              </a:buClr>
              <a:buSzPts val="1600"/>
              <a:buFont typeface="Comic Sans MS"/>
              <a:buChar char="•"/>
            </a:pPr>
            <a:r>
              <a:rPr lang="en-US" sz="1600"/>
              <a:t>Target station issues</a:t>
            </a:r>
            <a:endParaRPr/>
          </a:p>
        </p:txBody>
      </p:sp>
      <p:sp>
        <p:nvSpPr>
          <p:cNvPr id="9463" name="Google Shape;9463;p1470"/>
          <p:cNvSpPr/>
          <p:nvPr/>
        </p:nvSpPr>
        <p:spPr>
          <a:xfrm>
            <a:off x="4876800" y="990600"/>
            <a:ext cx="3886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Comic Sans MS"/>
              <a:buChar char="•"/>
            </a:pPr>
            <a:r>
              <a:rPr b="0" i="0" lang="en-US" sz="1800" u="none" cap="none" strike="noStrike">
                <a:solidFill>
                  <a:srgbClr val="000000"/>
                </a:solidFill>
                <a:latin typeface="Comic Sans MS"/>
                <a:ea typeface="Comic Sans MS"/>
                <a:cs typeface="Comic Sans MS"/>
                <a:sym typeface="Comic Sans MS"/>
              </a:rPr>
              <a:t>Pbar</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Prepare plan for “1-week” study period in December</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Increase intensity on target</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AP-2 line orbits and aperture</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Debuncher lattice measurements</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Reverse proton Debuncher TBT</a:t>
            </a:r>
            <a:endParaRPr/>
          </a:p>
          <a:p>
            <a:pPr indent="-342900" lvl="0" marL="342900" marR="0" rtl="0" algn="l">
              <a:lnSpc>
                <a:spcPct val="100000"/>
              </a:lnSpc>
              <a:spcBef>
                <a:spcPts val="360"/>
              </a:spcBef>
              <a:spcAft>
                <a:spcPts val="0"/>
              </a:spcAft>
              <a:buClr>
                <a:srgbClr val="000000"/>
              </a:buClr>
              <a:buSzPts val="1800"/>
              <a:buFont typeface="Comic Sans MS"/>
              <a:buChar char="•"/>
            </a:pPr>
            <a:r>
              <a:rPr b="0" i="0" lang="en-US" sz="1800" u="none" cap="none" strike="noStrike">
                <a:solidFill>
                  <a:srgbClr val="000000"/>
                </a:solidFill>
                <a:latin typeface="Comic Sans MS"/>
                <a:ea typeface="Comic Sans MS"/>
                <a:cs typeface="Comic Sans MS"/>
                <a:sym typeface="Comic Sans MS"/>
              </a:rPr>
              <a:t>Recycler</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Increase typical stash size</a:t>
            </a:r>
            <a:endParaRPr/>
          </a:p>
          <a:p>
            <a:pPr indent="-342900" lvl="0" marL="342900" marR="0" rtl="0" algn="l">
              <a:lnSpc>
                <a:spcPct val="100000"/>
              </a:lnSpc>
              <a:spcBef>
                <a:spcPts val="360"/>
              </a:spcBef>
              <a:spcAft>
                <a:spcPts val="0"/>
              </a:spcAft>
              <a:buClr>
                <a:srgbClr val="000000"/>
              </a:buClr>
              <a:buSzPts val="1800"/>
              <a:buFont typeface="Comic Sans MS"/>
              <a:buChar char="•"/>
            </a:pPr>
            <a:r>
              <a:rPr b="0" i="0" lang="en-US" sz="1800" u="none" cap="none" strike="noStrike">
                <a:solidFill>
                  <a:srgbClr val="000000"/>
                </a:solidFill>
                <a:latin typeface="Comic Sans MS"/>
                <a:ea typeface="Comic Sans MS"/>
                <a:cs typeface="Comic Sans MS"/>
                <a:sym typeface="Comic Sans MS"/>
              </a:rPr>
              <a:t>Tevatron</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Working point above 7/12 at 150 GeV and during ramp</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Finish crystal collimator studies</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Luminosity lifetime</a:t>
            </a:r>
            <a:endParaRPr/>
          </a:p>
          <a:p>
            <a:pPr indent="-285750" lvl="1" marL="742950" marR="0" rtl="0" algn="l">
              <a:lnSpc>
                <a:spcPct val="100000"/>
              </a:lnSpc>
              <a:spcBef>
                <a:spcPts val="320"/>
              </a:spcBef>
              <a:spcAft>
                <a:spcPts val="0"/>
              </a:spcAft>
              <a:buClr>
                <a:srgbClr val="3333CC"/>
              </a:buClr>
              <a:buSzPts val="1600"/>
              <a:buFont typeface="Noto Sans Symbols"/>
              <a:buChar char="⮚"/>
            </a:pPr>
            <a:r>
              <a:rPr b="0" i="0" lang="en-US" sz="1600" u="none" cap="none" strike="noStrike">
                <a:solidFill>
                  <a:srgbClr val="3333CC"/>
                </a:solidFill>
                <a:latin typeface="Comic Sans MS"/>
                <a:ea typeface="Comic Sans MS"/>
                <a:cs typeface="Comic Sans MS"/>
                <a:sym typeface="Comic Sans MS"/>
              </a:rPr>
              <a:t>D0 losses during squeeze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